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4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4539-3CC3-48C6-A214-A7F2869AE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68D2B-8505-4638-950B-5CD878CAA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CC8EA-7FBD-4CA2-9FAD-B7133055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60355-27A8-4F3C-A2C8-2EFCAC80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FDA5-D97E-422E-9B45-41483F38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3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E75F-3A86-4794-958A-DEE39C682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47B41-C4EF-4F1E-8F2D-1CCEF1ADB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13330-686E-4CBD-86C7-C08D594C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F3CBD-DF4A-434B-B9C7-8FA12D4A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7D0C9-925A-4FE8-8F86-F90D4671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5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20455-82C0-401A-91B9-919D70D7D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3CAE7-D065-4949-8B77-6FBFC7E30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87CF6-A820-4758-AD3F-B64DB9D1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8EDE-E8CC-43F9-9D79-9F2A5F64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D8139-EC7D-4EBA-80A6-520D3725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3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2261-E7DD-40DC-A8E1-32C6233B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4D490-4B2D-4E92-A087-9C8BD157B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DDA7E-DE58-4B0C-8D25-3F7931F3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92D9D-1861-40F8-A21C-09B3FC13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072EF-F5BA-4677-9329-6811F41F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FA72-48F6-4549-90AC-915221F73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B09BD-BDB6-49B1-99D2-1F5821C08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9692F-CF86-42EC-88C3-A6123427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D0023-1C87-4F4A-91FC-615DBFD3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FDAFF-9108-4BCE-B57A-08022923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0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F6A2-22EA-4EDE-B0E8-71F5EA14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1D12D-D2D6-48A1-A0E0-7F0AF75C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78BFD-F642-4710-822E-302DC8005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66122-C2C8-47FF-86D0-A4DEA60D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C86C1-67BE-4BE6-9F39-AB9D3188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A1BE7-BA1F-4DE4-AE75-2FAFB699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1377B-9A8D-4C2A-9E41-7F45A4FC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82A4-9ABD-4338-B75D-A94C5ED72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FDAB3-FD87-4545-9228-638730197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EF6FA7-BF2F-4EC8-A4BB-3220F5016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9C9447-5423-4DA6-8010-4FDA723BA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3D932-2DCD-401B-B458-15248EE0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243C4-BF97-4369-89AF-2984FB0DD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DA457-8DF3-403F-AF76-32F53245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8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DCBD8-7A37-45DE-B3C5-0C12FCB12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DBED4-712E-4618-8238-51C13915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B4C79-25E5-4330-BE7D-F3169C8C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4FA58-463C-4257-A6F1-11D97054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7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F0545-16F2-49EF-AC2A-C73DC829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B5D403-60C6-491E-9DA9-5C411116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6D1A1-8866-4E81-9D8D-A704971F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1D69-6F8B-4C71-BCCB-740C502B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1B56D-9A16-4965-AD8C-9AB3CEC0C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DFCED-04B8-4DB5-90CB-8DA0D77A4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3A4E6-BAE6-4417-A382-48DA9D10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64597-C491-4F2A-BC82-54BC2B3F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C4AD3-9718-4CAE-8066-4DB8AEEA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1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C2F8-F2FE-46A9-8F9A-DACF1EED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39BC1-7945-43B0-BA97-04290530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A6DD7-20ED-4A5B-BC62-0E841A7F9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2B80D-DC20-4965-8729-EFEE4AD9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AD21A-B74C-4445-A004-9CF61C9A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6332C-0D06-4B4E-BF73-B69BBCED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1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55A66-BC21-4B73-941E-7F6C57F5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E4843-DC3D-4EB6-9CB9-46C4121D0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4D747-607E-4DB1-A601-791DF1524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DFB8A-A2E1-4E43-A22F-5931A7A11C94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E2F5-0E72-44AD-B4FD-45540A494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D9AC1-83F4-493B-B955-2BE766879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2F62B-D125-481C-8F5E-CA675B61B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0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rangellc.com/" TargetMode="External"/><Relationship Id="rId2" Type="http://schemas.openxmlformats.org/officeDocument/2006/relationships/hyperlink" Target="mailto:tony@thegrangellc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D7B7C-D495-4D1F-9E9D-E87F6FD70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487881"/>
            <a:ext cx="9038253" cy="1061000"/>
          </a:xfrm>
        </p:spPr>
        <p:txBody>
          <a:bodyPr/>
          <a:lstStyle/>
          <a:p>
            <a:r>
              <a:rPr lang="en-US" dirty="0"/>
              <a:t>Introducing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48FD5-5959-4ED6-8174-403DD7C2E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02" y="1018381"/>
            <a:ext cx="5764525" cy="5764525"/>
          </a:xfrm>
          <a:prstGeom prst="rect">
            <a:avLst/>
          </a:prstGeom>
        </p:spPr>
      </p:pic>
      <p:pic>
        <p:nvPicPr>
          <p:cNvPr id="4" name="20170712 Why The Grange Audio">
            <a:hlinkClick r:id="" action="ppaction://media"/>
            <a:extLst>
              <a:ext uri="{FF2B5EF4-FFF2-40B4-BE49-F238E27FC236}">
                <a16:creationId xmlns:a16="http://schemas.microsoft.com/office/drawing/2014/main" id="{089E849D-FAE1-4935-AE2E-A95597136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E6BC33-0975-4450-A275-929E90119379}"/>
              </a:ext>
            </a:extLst>
          </p:cNvPr>
          <p:cNvSpPr txBox="1"/>
          <p:nvPr/>
        </p:nvSpPr>
        <p:spPr>
          <a:xfrm>
            <a:off x="7318602" y="6413574"/>
            <a:ext cx="5604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Music provided courtesy of www.bendsound.com</a:t>
            </a:r>
          </a:p>
        </p:txBody>
      </p:sp>
    </p:spTree>
    <p:extLst>
      <p:ext uri="{BB962C8B-B14F-4D97-AF65-F5344CB8AC3E}">
        <p14:creationId xmlns:p14="http://schemas.microsoft.com/office/powerpoint/2010/main" val="93809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3"/>
    </mc:Choice>
    <mc:Fallback>
      <p:transition spd="slow" advTm="1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85A3-742D-41C9-A238-7A20FB65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Guidance, when you need it…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800660-2698-42C3-85DA-09DA31B2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63" y="1310626"/>
            <a:ext cx="2834952" cy="4040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9AE2DC-9608-4EB0-88B6-CDDF52723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1" y="1502229"/>
            <a:ext cx="3424335" cy="34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9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7"/>
    </mc:Choice>
    <mc:Fallback>
      <p:transition spd="slow" advTm="2275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95CBE9-1BA9-4512-B3A0-0A28F54F83E3}"/>
              </a:ext>
            </a:extLst>
          </p:cNvPr>
          <p:cNvSpPr txBox="1">
            <a:spLocks/>
          </p:cNvSpPr>
          <p:nvPr/>
        </p:nvSpPr>
        <p:spPr>
          <a:xfrm>
            <a:off x="730898" y="293589"/>
            <a:ext cx="5830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 at a predictable cost.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2B141-62B6-49E9-AE9E-3FACAE3E8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20" y="1486409"/>
            <a:ext cx="4357395" cy="4357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C12C-6CEF-40DF-8457-D1CC291D9110}"/>
              </a:ext>
            </a:extLst>
          </p:cNvPr>
          <p:cNvSpPr txBox="1"/>
          <p:nvPr/>
        </p:nvSpPr>
        <p:spPr>
          <a:xfrm>
            <a:off x="8649478" y="6105061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(Hourly options available.)</a:t>
            </a:r>
          </a:p>
        </p:txBody>
      </p:sp>
    </p:spTree>
    <p:extLst>
      <p:ext uri="{BB962C8B-B14F-4D97-AF65-F5344CB8AC3E}">
        <p14:creationId xmlns:p14="http://schemas.microsoft.com/office/powerpoint/2010/main" val="413942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0"/>
    </mc:Choice>
    <mc:Fallback>
      <p:transition spd="slow" advTm="2086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E0D1-E6CD-4040-A788-49D4E08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76" y="2462834"/>
            <a:ext cx="10515600" cy="1325563"/>
          </a:xfrm>
        </p:spPr>
        <p:txBody>
          <a:bodyPr/>
          <a:lstStyle/>
          <a:p>
            <a:r>
              <a:rPr lang="en-US" dirty="0"/>
              <a:t>Contact Us Today!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DF8BA-B97C-46E3-8605-79EB3429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008" y="3914917"/>
            <a:ext cx="10515600" cy="2662399"/>
          </a:xfrm>
        </p:spPr>
        <p:txBody>
          <a:bodyPr/>
          <a:lstStyle/>
          <a:p>
            <a:r>
              <a:rPr lang="en-US" dirty="0"/>
              <a:t>Tony Benjamin, MBA, P</a:t>
            </a:r>
            <a:r>
              <a:rPr lang="en-US" dirty="0">
                <a:solidFill>
                  <a:srgbClr val="FF0000"/>
                </a:solidFill>
              </a:rPr>
              <a:t>HR</a:t>
            </a:r>
          </a:p>
          <a:p>
            <a:pPr lvl="1"/>
            <a:r>
              <a:rPr lang="en-US" dirty="0"/>
              <a:t>Founder</a:t>
            </a:r>
          </a:p>
          <a:p>
            <a:r>
              <a:rPr lang="en-US" dirty="0"/>
              <a:t>M: (435) 817-7695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tony@thegrangellc.com</a:t>
            </a:r>
            <a:endParaRPr lang="en-US" dirty="0"/>
          </a:p>
          <a:p>
            <a:r>
              <a:rPr lang="en-US" dirty="0">
                <a:hlinkClick r:id="rId3"/>
              </a:rPr>
              <a:t>www.thegrangellc.com</a:t>
            </a:r>
            <a:r>
              <a:rPr lang="en-US" dirty="0"/>
              <a:t> &gt; Contact US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DBA97-3566-4CB6-A2FD-08AE49161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89" y="779825"/>
            <a:ext cx="3366018" cy="336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72CC4-A128-4F17-88E8-1CAA1293C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1" y="226844"/>
            <a:ext cx="3378692" cy="22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3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8"/>
    </mc:Choice>
    <mc:Fallback>
      <p:transition spd="slow" advTm="160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2BEF-932C-4190-ABC3-E0D257EB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PS… Why “T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 G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ange?”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C5DC4-E244-44C5-97BA-D3799D4648A2}"/>
              </a:ext>
            </a:extLst>
          </p:cNvPr>
          <p:cNvSpPr txBox="1"/>
          <p:nvPr/>
        </p:nvSpPr>
        <p:spPr>
          <a:xfrm>
            <a:off x="1138335" y="1810139"/>
            <a:ext cx="5635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Grange was the name Alexander Hamilton gave to his estate.  It was his refuge from the storm, a shield against the politics of his day, and a place where he could find answers.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A85BB-34DA-41C0-B70B-642E8211B440}"/>
              </a:ext>
            </a:extLst>
          </p:cNvPr>
          <p:cNvSpPr txBox="1"/>
          <p:nvPr/>
        </p:nvSpPr>
        <p:spPr>
          <a:xfrm>
            <a:off x="3315707" y="2945252"/>
            <a:ext cx="4480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We’ve always admired Hamilton and his world changing ideas. From an illegitimate boy in the Caribbean with no prospects, to founding father of the United States, co-author of the Federalist Papers, and the person credited with inventing modern monetary policies used world wide, Hamilton was a success.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81E34-DA03-4535-8C90-72CA23B017DB}"/>
              </a:ext>
            </a:extLst>
          </p:cNvPr>
          <p:cNvSpPr txBox="1"/>
          <p:nvPr/>
        </p:nvSpPr>
        <p:spPr>
          <a:xfrm>
            <a:off x="3956179" y="5280695"/>
            <a:ext cx="5383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hold ourselves to that inspirational standard.  Come join us in The Grange, a place where you can find answers.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A049C-B6BB-4439-AF91-CCAC1E5A9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303713"/>
            <a:ext cx="3428780" cy="4580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2DBC7-2D12-493C-B7EB-DF476605B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" y="3458071"/>
            <a:ext cx="2644341" cy="19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5"/>
    </mc:Choice>
    <mc:Fallback>
      <p:transition spd="slow" advTm="278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D07A-C349-46C8-8FFD-3BCED6B5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Started Your Own Business…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BFB3D-35FF-48ED-8530-36744F015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65" y="2268732"/>
            <a:ext cx="3657950" cy="3704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8792F-8A8E-477B-9F99-DAC70B2D8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90" y="1764409"/>
            <a:ext cx="4469363" cy="4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0"/>
    </mc:Choice>
    <mc:Fallback>
      <p:transition spd="slow" advTm="1023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BB22-4BD0-4FD8-8AEE-457A442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9534C-32CC-4074-8ECF-70DD4FB36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33" y="507954"/>
            <a:ext cx="4453812" cy="3340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48C9F-0B1E-4533-AF9F-73BD6DB2F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7" y="2665579"/>
            <a:ext cx="5969952" cy="380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75A2C-3D3F-4846-AB5E-906CA2DBE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48" y="1575536"/>
            <a:ext cx="4593149" cy="32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9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4"/>
    </mc:Choice>
    <mc:Fallback>
      <p:transition spd="slow" advTm="205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1333-7FE1-4811-82DB-C444E6EA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CAB366-4BFB-4D17-BAF1-7E79ECE61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3016251"/>
            <a:ext cx="5878286" cy="2619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0BC9E-3FF6-4E2A-9724-B3AEB6197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46" y="1485414"/>
            <a:ext cx="7155802" cy="47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6"/>
    </mc:Choice>
    <mc:Fallback>
      <p:transition spd="slow" advTm="289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7233A-7EE2-4156-A461-13D77172E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95" y="2045251"/>
            <a:ext cx="5852172" cy="4041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E2A2D-0D01-4001-814B-4D67E050F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Problems…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BC5661E0-0613-46E3-A7D1-C78E7D1CE351}"/>
              </a:ext>
            </a:extLst>
          </p:cNvPr>
          <p:cNvSpPr/>
          <p:nvPr/>
        </p:nvSpPr>
        <p:spPr>
          <a:xfrm>
            <a:off x="6456784" y="475862"/>
            <a:ext cx="5402424" cy="397484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638B5-21A4-4261-952C-07D21F295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51" y="1690688"/>
            <a:ext cx="3021174" cy="1084524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7A4D58FD-5B6B-4935-B167-FD4B34273E3A}"/>
              </a:ext>
            </a:extLst>
          </p:cNvPr>
          <p:cNvSpPr/>
          <p:nvPr/>
        </p:nvSpPr>
        <p:spPr>
          <a:xfrm>
            <a:off x="5411755" y="1690688"/>
            <a:ext cx="895739" cy="89389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57B59E0-1383-4C4A-9987-8C9138D43C49}"/>
              </a:ext>
            </a:extLst>
          </p:cNvPr>
          <p:cNvSpPr/>
          <p:nvPr/>
        </p:nvSpPr>
        <p:spPr>
          <a:xfrm>
            <a:off x="4777273" y="1968759"/>
            <a:ext cx="531845" cy="4945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EA45A80-F76E-4B15-8602-A8FFE1F0229C}"/>
              </a:ext>
            </a:extLst>
          </p:cNvPr>
          <p:cNvSpPr/>
          <p:nvPr/>
        </p:nvSpPr>
        <p:spPr>
          <a:xfrm>
            <a:off x="4444481" y="2232950"/>
            <a:ext cx="214799" cy="23033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9A14D32-7F24-423C-AF13-D0803C3173E3}"/>
              </a:ext>
            </a:extLst>
          </p:cNvPr>
          <p:cNvSpPr/>
          <p:nvPr/>
        </p:nvSpPr>
        <p:spPr>
          <a:xfrm>
            <a:off x="4208106" y="2463282"/>
            <a:ext cx="121298" cy="12129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4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33"/>
    </mc:Choice>
    <mc:Fallback>
      <p:transition spd="slow" advTm="321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DEA8-A7B1-49D1-AE71-D3AAE940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</a:t>
            </a:r>
            <a:r>
              <a:rPr lang="en-US" u="sng" dirty="0"/>
              <a:t>Good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HR</a:t>
            </a:r>
            <a:r>
              <a:rPr lang="en-US" dirty="0"/>
              <a:t>… at the right price…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C1EE0-2F7E-4438-B185-70F5E3262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25" y="1690688"/>
            <a:ext cx="4465129" cy="42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1"/>
    </mc:Choice>
    <mc:Fallback>
      <p:transition spd="slow" advTm="55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C1B69-3F1E-4966-AE34-C08FAA06A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94" y="1695217"/>
            <a:ext cx="5094211" cy="33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2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"/>
    </mc:Choice>
    <mc:Fallback>
      <p:transition spd="slow" advTm="27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AEA7-41FB-4251-BF9B-BD1DA698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50F0D-C0E8-4275-9E68-4DB99D8C4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84" y="1407336"/>
            <a:ext cx="6383694" cy="3587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896943-8CA9-47C8-B4C4-FE9DBB793134}"/>
              </a:ext>
            </a:extLst>
          </p:cNvPr>
          <p:cNvSpPr txBox="1">
            <a:spLocks/>
          </p:cNvSpPr>
          <p:nvPr/>
        </p:nvSpPr>
        <p:spPr>
          <a:xfrm>
            <a:off x="4066592" y="5097609"/>
            <a:ext cx="75780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 it right… right from the start!  </a:t>
            </a:r>
          </a:p>
        </p:txBody>
      </p:sp>
    </p:spTree>
    <p:extLst>
      <p:ext uri="{BB962C8B-B14F-4D97-AF65-F5344CB8AC3E}">
        <p14:creationId xmlns:p14="http://schemas.microsoft.com/office/powerpoint/2010/main" val="160974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90"/>
    </mc:Choice>
    <mc:Fallback>
      <p:transition spd="slow" advTm="190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7FE0-FE94-4534-B6C2-A6537C58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6" y="365125"/>
            <a:ext cx="11607281" cy="1325563"/>
          </a:xfrm>
        </p:spPr>
        <p:txBody>
          <a:bodyPr/>
          <a:lstStyle/>
          <a:p>
            <a:r>
              <a:rPr lang="en-US" dirty="0"/>
              <a:t>Policies, procedures, and practices define culture!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B4FB5-ACC6-4FA4-B767-2B8B72213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82" y="2211355"/>
            <a:ext cx="2758337" cy="3569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F3591-6465-473A-B906-4FBE19CD8C9C}"/>
              </a:ext>
            </a:extLst>
          </p:cNvPr>
          <p:cNvSpPr txBox="1"/>
          <p:nvPr/>
        </p:nvSpPr>
        <p:spPr>
          <a:xfrm rot="20592957">
            <a:off x="1616475" y="2254903"/>
            <a:ext cx="146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546A9-F375-4CFC-9177-03050F9A2A6F}"/>
              </a:ext>
            </a:extLst>
          </p:cNvPr>
          <p:cNvSpPr txBox="1"/>
          <p:nvPr/>
        </p:nvSpPr>
        <p:spPr>
          <a:xfrm rot="1413873">
            <a:off x="7613142" y="2472246"/>
            <a:ext cx="138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E974C-110C-486F-BD1F-DD47DE8684E2}"/>
              </a:ext>
            </a:extLst>
          </p:cNvPr>
          <p:cNvSpPr txBox="1"/>
          <p:nvPr/>
        </p:nvSpPr>
        <p:spPr>
          <a:xfrm rot="21324547">
            <a:off x="3116578" y="4024178"/>
            <a:ext cx="92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401k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3AB4A-1951-485B-ADBA-0CE6ADE0F7A9}"/>
              </a:ext>
            </a:extLst>
          </p:cNvPr>
          <p:cNvSpPr txBox="1"/>
          <p:nvPr/>
        </p:nvSpPr>
        <p:spPr>
          <a:xfrm rot="690152">
            <a:off x="7956392" y="5243537"/>
            <a:ext cx="165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Sick Leave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1683A-846E-4692-B59E-F773CF540856}"/>
              </a:ext>
            </a:extLst>
          </p:cNvPr>
          <p:cNvSpPr txBox="1"/>
          <p:nvPr/>
        </p:nvSpPr>
        <p:spPr>
          <a:xfrm rot="275584">
            <a:off x="2322182" y="5006646"/>
            <a:ext cx="131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Holidays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44D5E-B9AF-4466-9A89-86335E98A96D}"/>
              </a:ext>
            </a:extLst>
          </p:cNvPr>
          <p:cNvSpPr txBox="1"/>
          <p:nvPr/>
        </p:nvSpPr>
        <p:spPr>
          <a:xfrm>
            <a:off x="9358604" y="2827843"/>
            <a:ext cx="94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79544-B0B0-421A-B3F6-40B301CE9F12}"/>
              </a:ext>
            </a:extLst>
          </p:cNvPr>
          <p:cNvSpPr txBox="1"/>
          <p:nvPr/>
        </p:nvSpPr>
        <p:spPr>
          <a:xfrm rot="20650040">
            <a:off x="7406456" y="3804564"/>
            <a:ext cx="19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Company Parties</a:t>
            </a:r>
          </a:p>
        </p:txBody>
      </p:sp>
    </p:spTree>
    <p:extLst>
      <p:ext uri="{BB962C8B-B14F-4D97-AF65-F5344CB8AC3E}">
        <p14:creationId xmlns:p14="http://schemas.microsoft.com/office/powerpoint/2010/main" val="204547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5"/>
    </mc:Choice>
    <mc:Fallback>
      <p:transition spd="slow" advTm="1293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233</Words>
  <Application>Microsoft Office PowerPoint</Application>
  <PresentationFormat>Widescreen</PresentationFormat>
  <Paragraphs>30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Introducing </vt:lpstr>
      <vt:lpstr>You’ve Started Your Own Business… </vt:lpstr>
      <vt:lpstr>Success!!</vt:lpstr>
      <vt:lpstr>Employees… </vt:lpstr>
      <vt:lpstr>People Problems…</vt:lpstr>
      <vt:lpstr>You Need Good HR… at the right price… </vt:lpstr>
      <vt:lpstr>PowerPoint Presentation</vt:lpstr>
      <vt:lpstr>Vision…</vt:lpstr>
      <vt:lpstr>Policies, procedures, and practices define culture! </vt:lpstr>
      <vt:lpstr>Guidance, when you need it… </vt:lpstr>
      <vt:lpstr>PowerPoint Presentation</vt:lpstr>
      <vt:lpstr>Contact Us Today!</vt:lpstr>
      <vt:lpstr>PS… Why “The Grange?”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</dc:title>
  <dc:creator>tony benjamin</dc:creator>
  <cp:lastModifiedBy>tony benjamin</cp:lastModifiedBy>
  <cp:revision>22</cp:revision>
  <dcterms:created xsi:type="dcterms:W3CDTF">2017-07-05T22:18:24Z</dcterms:created>
  <dcterms:modified xsi:type="dcterms:W3CDTF">2017-07-12T22:10:24Z</dcterms:modified>
</cp:coreProperties>
</file>